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</p:sldMasterIdLst>
  <p:notesMasterIdLst>
    <p:notesMasterId r:id="rId54"/>
  </p:notesMasterIdLst>
  <p:handoutMasterIdLst>
    <p:handoutMasterId r:id="rId55"/>
  </p:handoutMasterIdLst>
  <p:sldIdLst>
    <p:sldId id="355" r:id="rId2"/>
    <p:sldId id="256" r:id="rId3"/>
    <p:sldId id="257" r:id="rId4"/>
    <p:sldId id="307" r:id="rId5"/>
    <p:sldId id="26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8183" autoAdjust="0"/>
  </p:normalViewPr>
  <p:slideViewPr>
    <p:cSldViewPr>
      <p:cViewPr>
        <p:scale>
          <a:sx n="66" d="100"/>
          <a:sy n="66" d="100"/>
        </p:scale>
        <p:origin x="-2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9BED38C-61F6-46EA-A9D2-8C141432691C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1995EC9-4DBB-4877-BA88-5A19708907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6D54991-6457-4B9A-8D73-AF0E4B707BB5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043331B-E877-4FD1-882F-33F5DAA3F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E07F62F6-0E9D-48E1-B943-C2C08C65D64B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415342-BCAD-40CA-812C-A14FEC6189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6725-20E9-41C4-83BB-D1768A78A640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FC6A9-3D7F-4194-A2DA-6AE2F6891D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034E8-016D-4F48-B4D0-6F8B7AE2A55E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8B098-FFE3-4791-9BEB-B310C69587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57597-92C5-4D0B-9491-1B63F9623861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2479-037A-41E1-8B73-5510F80F966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7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10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9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8AD0E-CE6D-4415-81B7-CA3B77769D7B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02770-7632-4D1E-89C8-586E8CAEFE4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6A03-A660-47FF-9D60-AAD1B3CA614C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158D0-0500-4BFD-B5CD-0F6449A558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062B1-B445-4276-84CE-CD804001F05F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0448F8A-23D4-454B-8064-FAA1405E78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57C39-575F-4F7F-9E88-B38EEDC0FD06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677CE-B049-4880-8D10-30480D819F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98873-66A5-4408-9C18-D8405D5C84F9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FC650-F776-4D6E-87EB-22BCB840EF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F284439-B5CC-443D-A009-FCC25BAA2FAE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733BCBE-6978-40F4-9C6C-81C9DCEDD26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A2295CE-AF12-4CFB-9D33-19826A5D1313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51FFFD0-C15E-4730-AF5B-4DC3B7DCD2A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DC4EB6B-630F-41FA-91B0-E359032BDD37}" type="datetime1">
              <a:rPr lang="en-US"/>
              <a:pPr>
                <a:defRPr/>
              </a:pPr>
              <a:t>11/3/2011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BDBE4C0-6FF7-458E-959D-585EA214A6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1" r:id="rId4"/>
    <p:sldLayoutId id="2147483699" r:id="rId5"/>
    <p:sldLayoutId id="2147483692" r:id="rId6"/>
    <p:sldLayoutId id="2147483693" r:id="rId7"/>
    <p:sldLayoutId id="2147483700" r:id="rId8"/>
    <p:sldLayoutId id="2147483701" r:id="rId9"/>
    <p:sldLayoutId id="2147483694" r:id="rId10"/>
    <p:sldLayoutId id="214748369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26" Type="http://schemas.openxmlformats.org/officeDocument/2006/relationships/slide" Target="slide3.xml"/><Relationship Id="rId3" Type="http://schemas.openxmlformats.org/officeDocument/2006/relationships/slide" Target="slide7.xml"/><Relationship Id="rId21" Type="http://schemas.openxmlformats.org/officeDocument/2006/relationships/slide" Target="slide43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5" Type="http://schemas.openxmlformats.org/officeDocument/2006/relationships/slide" Target="slide51.xml"/><Relationship Id="rId2" Type="http://schemas.openxmlformats.org/officeDocument/2006/relationships/slide" Target="slide5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24" Type="http://schemas.openxmlformats.org/officeDocument/2006/relationships/slide" Target="slide49.xml"/><Relationship Id="rId5" Type="http://schemas.openxmlformats.org/officeDocument/2006/relationships/slide" Target="slide11.xml"/><Relationship Id="rId15" Type="http://schemas.openxmlformats.org/officeDocument/2006/relationships/slide" Target="slide31.xml"/><Relationship Id="rId23" Type="http://schemas.openxmlformats.org/officeDocument/2006/relationships/slide" Target="slide47.xml"/><Relationship Id="rId10" Type="http://schemas.openxmlformats.org/officeDocument/2006/relationships/slide" Target="slide21.xml"/><Relationship Id="rId19" Type="http://schemas.openxmlformats.org/officeDocument/2006/relationships/slide" Target="slide39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29.xml"/><Relationship Id="rId22" Type="http://schemas.openxmlformats.org/officeDocument/2006/relationships/slide" Target="slide4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 bwMode="auto">
          <a:xfrm>
            <a:off x="541338" y="776288"/>
            <a:ext cx="8061325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484188" eaLnBrk="1" hangingPunct="1"/>
            <a:r>
              <a:rPr lang="es-CO" sz="600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SABE SABELOTODO</a:t>
            </a:r>
            <a:r>
              <a:rPr lang="es-CO" sz="400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….! </a:t>
            </a:r>
          </a:p>
        </p:txBody>
      </p:sp>
      <p:sp>
        <p:nvSpPr>
          <p:cNvPr id="15362" name="2 Subtítulo"/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r>
              <a:rPr lang="es-CO" sz="3200" smtClean="0">
                <a:ln>
                  <a:noFill/>
                </a:ln>
                <a:solidFill>
                  <a:srgbClr val="FFFFFF"/>
                </a:solidFill>
              </a:rPr>
              <a:t>AUTOEVALUACIÓN Y ACREDITACIÓN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57188" y="785813"/>
            <a:ext cx="821531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s-ES" sz="3600" b="1"/>
              <a:t>La evaluación se asume como un sistema de aseguramiento  de la calidad que permite determinar la validez  y el grado de avance de cada etapa del proceso de autoevaluación, orientándose como un método que facilita el logro de las metas y objetivos de la educación.</a:t>
            </a:r>
            <a:endParaRPr lang="es-MX" sz="3600" b="1">
              <a:solidFill>
                <a:schemeClr val="bg1"/>
              </a:solidFill>
            </a:endParaRPr>
          </a:p>
        </p:txBody>
      </p:sp>
      <p:pic>
        <p:nvPicPr>
          <p:cNvPr id="24579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2000240"/>
            <a:ext cx="9215502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Qué aparece en la parte superior del Escudo de la Universidad y qué significa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pic>
        <p:nvPicPr>
          <p:cNvPr id="26626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3 Rectángulo"/>
          <p:cNvSpPr>
            <a:spLocks noChangeArrowheads="1"/>
          </p:cNvSpPr>
          <p:nvPr/>
        </p:nvSpPr>
        <p:spPr bwMode="auto">
          <a:xfrm>
            <a:off x="3143250" y="1857375"/>
            <a:ext cx="5715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O" sz="3600" b="1"/>
              <a:t>En la parte superior del escudo se observa un sol con sus rayos significando la luz que da el conocimiento y el saber.</a:t>
            </a: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4" cstate="print"/>
          <a:srcRect l="25226" r="28203" b="30389"/>
          <a:stretch>
            <a:fillRect/>
          </a:stretch>
        </p:blipFill>
        <p:spPr bwMode="auto">
          <a:xfrm>
            <a:off x="642938" y="1857375"/>
            <a:ext cx="2357437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27650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-71502" y="1857364"/>
            <a:ext cx="9215502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Qué instancia avala finalmente el documento de autoevaluación con fines de acreditación de alta calidad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pic>
        <p:nvPicPr>
          <p:cNvPr id="28674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500063" y="2571750"/>
            <a:ext cx="8215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" sz="3600" b="1"/>
              <a:t>El comité de Acreditación y Autoevaluación institucional .</a:t>
            </a:r>
            <a:endParaRPr lang="es-MX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-357222" y="1857364"/>
            <a:ext cx="9501222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Cuál es la instancia que aprueba finalmente el documento de Autoevaluación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pic>
        <p:nvPicPr>
          <p:cNvPr id="30722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500063" y="2847975"/>
            <a:ext cx="82153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" sz="3600" b="1"/>
              <a:t>El Consejo Académico.</a:t>
            </a:r>
            <a:endParaRPr lang="es-MX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31746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-71438" y="1857364"/>
            <a:ext cx="9286908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Cuáles son las dimensiones del proceso de Autoevaluación en la Universidad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pic>
        <p:nvPicPr>
          <p:cNvPr id="32770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6 Rectángulo"/>
          <p:cNvSpPr>
            <a:spLocks noChangeArrowheads="1"/>
          </p:cNvSpPr>
          <p:nvPr/>
        </p:nvSpPr>
        <p:spPr bwMode="auto">
          <a:xfrm>
            <a:off x="428625" y="2000250"/>
            <a:ext cx="84296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buFont typeface="Century Gothic" pitchFamily="34" charset="0"/>
              <a:buAutoNum type="arabicPeriod"/>
            </a:pPr>
            <a:r>
              <a:rPr lang="es-CO" sz="3600"/>
              <a:t>Dimensión socio-cultural y de representación simbólica. </a:t>
            </a:r>
          </a:p>
          <a:p>
            <a:pPr marL="742950" indent="-742950">
              <a:buFont typeface="Century Gothic" pitchFamily="34" charset="0"/>
              <a:buAutoNum type="arabicPeriod"/>
            </a:pPr>
            <a:r>
              <a:rPr lang="es-CO" sz="3600"/>
              <a:t>Dimensión Pedagógica – Curricular. </a:t>
            </a:r>
          </a:p>
          <a:p>
            <a:pPr marL="742950" indent="-742950">
              <a:buFont typeface="Century Gothic" pitchFamily="34" charset="0"/>
              <a:buAutoNum type="arabicPeriod"/>
            </a:pPr>
            <a:r>
              <a:rPr lang="es-CO" sz="3600"/>
              <a:t>Dimensión administrativa – financiera.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1928802"/>
            <a:ext cx="892975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Cómo entiende la autoevaluación la Universidad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8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2" action="ppaction://hlinksldjump"/>
              </a:rPr>
              <a:t>10 pt</a:t>
            </a:r>
            <a:endParaRPr lang="es-CO"/>
          </a:p>
        </p:txBody>
      </p:sp>
      <p:sp>
        <p:nvSpPr>
          <p:cNvPr id="16386" name="AutoShape 9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15 pt</a:t>
            </a:r>
            <a:endParaRPr lang="es-CO">
              <a:hlinkClick r:id="rId3" action="ppaction://hlinksldjump"/>
            </a:endParaRPr>
          </a:p>
        </p:txBody>
      </p:sp>
      <p:sp>
        <p:nvSpPr>
          <p:cNvPr id="16387" name="AutoShape 9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20 pt</a:t>
            </a:r>
            <a:endParaRPr lang="es-CO">
              <a:hlinkClick r:id="rId4" action="ppaction://hlinksldjump"/>
            </a:endParaRPr>
          </a:p>
        </p:txBody>
      </p:sp>
      <p:sp>
        <p:nvSpPr>
          <p:cNvPr id="16388" name="AutoShape 9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25pt</a:t>
            </a:r>
            <a:endParaRPr lang="es-CO"/>
          </a:p>
        </p:txBody>
      </p:sp>
      <p:sp>
        <p:nvSpPr>
          <p:cNvPr id="16389" name="AutoShape 10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14513" y="1143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 pt</a:t>
            </a:r>
            <a:endParaRPr lang="es-CO"/>
          </a:p>
        </p:txBody>
      </p:sp>
      <p:sp>
        <p:nvSpPr>
          <p:cNvPr id="16390" name="AutoShape 10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 pt</a:t>
            </a:r>
            <a:endParaRPr lang="es-CO">
              <a:hlinkClick r:id="rId7" action="ppaction://hlinksldjump"/>
            </a:endParaRPr>
          </a:p>
        </p:txBody>
      </p:sp>
      <p:sp>
        <p:nvSpPr>
          <p:cNvPr id="16391" name="AutoShape 10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15 pt</a:t>
            </a:r>
            <a:endParaRPr lang="es-CO"/>
          </a:p>
        </p:txBody>
      </p:sp>
      <p:sp>
        <p:nvSpPr>
          <p:cNvPr id="16392" name="AutoShape 10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20 pt</a:t>
            </a:r>
            <a:endParaRPr lang="es-CO"/>
          </a:p>
        </p:txBody>
      </p:sp>
      <p:sp>
        <p:nvSpPr>
          <p:cNvPr id="16393" name="AutoShape 10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25 pt</a:t>
            </a:r>
            <a:endParaRPr lang="es-CO"/>
          </a:p>
        </p:txBody>
      </p:sp>
      <p:sp>
        <p:nvSpPr>
          <p:cNvPr id="16394" name="AutoShape 10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 pt</a:t>
            </a:r>
            <a:endParaRPr lang="es-CO"/>
          </a:p>
        </p:txBody>
      </p:sp>
      <p:sp>
        <p:nvSpPr>
          <p:cNvPr id="16395" name="AutoShape 10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10pt</a:t>
            </a:r>
            <a:endParaRPr lang="es-CO"/>
          </a:p>
        </p:txBody>
      </p:sp>
      <p:sp>
        <p:nvSpPr>
          <p:cNvPr id="16396" name="AutoShape 10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15 pt</a:t>
            </a:r>
            <a:endParaRPr lang="es-CO"/>
          </a:p>
        </p:txBody>
      </p:sp>
      <p:sp>
        <p:nvSpPr>
          <p:cNvPr id="16397" name="AutoShape 10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20pt</a:t>
            </a:r>
            <a:endParaRPr lang="es-CO"/>
          </a:p>
        </p:txBody>
      </p:sp>
      <p:sp>
        <p:nvSpPr>
          <p:cNvPr id="16398" name="AutoShape 11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25 pt</a:t>
            </a:r>
            <a:endParaRPr lang="es-CO"/>
          </a:p>
        </p:txBody>
      </p:sp>
      <p:sp>
        <p:nvSpPr>
          <p:cNvPr id="16399" name="AutoShape 11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0688" y="1143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5pt</a:t>
            </a:r>
            <a:endParaRPr lang="es-CO"/>
          </a:p>
        </p:txBody>
      </p:sp>
      <p:sp>
        <p:nvSpPr>
          <p:cNvPr id="16400" name="AutoShape 11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10pt</a:t>
            </a:r>
            <a:endParaRPr lang="es-CO"/>
          </a:p>
        </p:txBody>
      </p:sp>
      <p:sp>
        <p:nvSpPr>
          <p:cNvPr id="16401" name="AutoShape 11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15 pt</a:t>
            </a:r>
            <a:endParaRPr lang="es-CO"/>
          </a:p>
        </p:txBody>
      </p:sp>
      <p:sp>
        <p:nvSpPr>
          <p:cNvPr id="16402" name="AutoShape 114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20 pt</a:t>
            </a:r>
            <a:endParaRPr lang="es-CO"/>
          </a:p>
        </p:txBody>
      </p:sp>
      <p:sp>
        <p:nvSpPr>
          <p:cNvPr id="16403" name="AutoShape 115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25 pt</a:t>
            </a:r>
            <a:endParaRPr lang="es-CO"/>
          </a:p>
        </p:txBody>
      </p:sp>
      <p:sp>
        <p:nvSpPr>
          <p:cNvPr id="16404" name="AutoShape 116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 pt</a:t>
            </a:r>
            <a:endParaRPr lang="es-CO"/>
          </a:p>
        </p:txBody>
      </p:sp>
      <p:sp>
        <p:nvSpPr>
          <p:cNvPr id="16405" name="AutoShape 117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 pt</a:t>
            </a:r>
            <a:endParaRPr lang="es-CO"/>
          </a:p>
        </p:txBody>
      </p:sp>
      <p:sp>
        <p:nvSpPr>
          <p:cNvPr id="16406" name="AutoShape 11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15 pt</a:t>
            </a:r>
            <a:endParaRPr lang="es-CO"/>
          </a:p>
        </p:txBody>
      </p:sp>
      <p:sp>
        <p:nvSpPr>
          <p:cNvPr id="16407" name="AutoShape 119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20pt</a:t>
            </a:r>
            <a:endParaRPr lang="es-CO"/>
          </a:p>
        </p:txBody>
      </p:sp>
      <p:sp>
        <p:nvSpPr>
          <p:cNvPr id="16408" name="AutoShape 120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25 pt</a:t>
            </a:r>
            <a:endParaRPr lang="es-CO"/>
          </a:p>
        </p:txBody>
      </p:sp>
      <p:sp>
        <p:nvSpPr>
          <p:cNvPr id="16409" name="AutoShape 4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5pt</a:t>
            </a:r>
            <a:endParaRPr lang="es-CO"/>
          </a:p>
        </p:txBody>
      </p:sp>
      <p:sp>
        <p:nvSpPr>
          <p:cNvPr id="16410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>
              <a:alpha val="0"/>
            </a:srgbClr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CO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6411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/>
              <a:t>	Auto-      </a:t>
            </a:r>
          </a:p>
          <a:p>
            <a:pPr algn="ctr" eaLnBrk="0" hangingPunct="0"/>
            <a:r>
              <a:rPr lang="es-CO"/>
              <a:t>evaluación</a:t>
            </a:r>
          </a:p>
        </p:txBody>
      </p:sp>
      <p:sp>
        <p:nvSpPr>
          <p:cNvPr id="16412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/>
              <a:t>       </a:t>
            </a:r>
          </a:p>
          <a:p>
            <a:pPr algn="ctr" eaLnBrk="0" hangingPunct="0"/>
            <a:r>
              <a:rPr lang="es-CO"/>
              <a:t>Registro </a:t>
            </a:r>
          </a:p>
          <a:p>
            <a:pPr algn="ctr" eaLnBrk="0" hangingPunct="0"/>
            <a:r>
              <a:rPr lang="es-CO"/>
              <a:t>   Calificado</a:t>
            </a:r>
          </a:p>
          <a:p>
            <a:pPr algn="ctr" eaLnBrk="0" hangingPunct="0"/>
            <a:endParaRPr lang="es-CO"/>
          </a:p>
        </p:txBody>
      </p:sp>
      <p:sp>
        <p:nvSpPr>
          <p:cNvPr id="16413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/>
              <a:t>Acreditación</a:t>
            </a:r>
          </a:p>
        </p:txBody>
      </p:sp>
      <p:sp>
        <p:nvSpPr>
          <p:cNvPr id="16414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/>
              <a:t>Otros </a:t>
            </a:r>
          </a:p>
        </p:txBody>
      </p:sp>
      <p:sp>
        <p:nvSpPr>
          <p:cNvPr id="16415" name="Text Box 121"/>
          <p:cNvSpPr txBox="1">
            <a:spLocks noChangeArrowheads="1"/>
          </p:cNvSpPr>
          <p:nvPr/>
        </p:nvSpPr>
        <p:spPr bwMode="auto">
          <a:xfrm>
            <a:off x="822325" y="1447800"/>
            <a:ext cx="100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CO"/>
          </a:p>
        </p:txBody>
      </p:sp>
      <p:sp>
        <p:nvSpPr>
          <p:cNvPr id="16416" name="Rectangle 97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CO"/>
              <a:t>  Evaluación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34818" name="Text Box 7"/>
          <p:cNvSpPr txBox="1">
            <a:spLocks noChangeArrowheads="1"/>
          </p:cNvSpPr>
          <p:nvPr/>
        </p:nvSpPr>
        <p:spPr bwMode="auto">
          <a:xfrm>
            <a:off x="142875" y="1785938"/>
            <a:ext cx="87868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CO" sz="3600" b="1"/>
              <a:t> </a:t>
            </a:r>
            <a:endParaRPr lang="es-CO" sz="3600"/>
          </a:p>
          <a:p>
            <a:pPr algn="just"/>
            <a:r>
              <a:rPr lang="es-CO" sz="3600" b="1"/>
              <a:t>La autoevaluación es entendida como el crecimiento de la conciencia individual y colectiva sobre el ser y la valoración sobre la calidad de las acciones de investigación, docencia, extensión y acción cultural.</a:t>
            </a:r>
            <a:endParaRPr lang="es-CO" sz="3600"/>
          </a:p>
        </p:txBody>
      </p:sp>
      <p:pic>
        <p:nvPicPr>
          <p:cNvPr id="34819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35842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0" y="2460492"/>
            <a:ext cx="892975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Cuáles son los principios de la autoevaluación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pic>
        <p:nvPicPr>
          <p:cNvPr id="36866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6 Rectángulo"/>
          <p:cNvSpPr>
            <a:spLocks noChangeArrowheads="1"/>
          </p:cNvSpPr>
          <p:nvPr/>
        </p:nvSpPr>
        <p:spPr bwMode="auto">
          <a:xfrm>
            <a:off x="1000125" y="1643063"/>
            <a:ext cx="72151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buFont typeface="Century Gothic" pitchFamily="34" charset="0"/>
              <a:buAutoNum type="arabicPeriod"/>
            </a:pPr>
            <a:r>
              <a:rPr lang="es-CO" sz="3600" b="1"/>
              <a:t>Autonomía.</a:t>
            </a:r>
          </a:p>
          <a:p>
            <a:pPr marL="742950" indent="-742950">
              <a:buFont typeface="Century Gothic" pitchFamily="34" charset="0"/>
              <a:buAutoNum type="arabicPeriod"/>
            </a:pPr>
            <a:r>
              <a:rPr lang="es-CO" sz="3600" b="1"/>
              <a:t>Reconocimiento institucional</a:t>
            </a:r>
          </a:p>
          <a:p>
            <a:pPr marL="742950" indent="-742950">
              <a:buFont typeface="Century Gothic" pitchFamily="34" charset="0"/>
              <a:buAutoNum type="arabicPeriod"/>
            </a:pPr>
            <a:r>
              <a:rPr lang="es-CO" sz="3600" b="1"/>
              <a:t>Participación.</a:t>
            </a:r>
          </a:p>
          <a:p>
            <a:pPr marL="742950" indent="-742950">
              <a:buFont typeface="Century Gothic" pitchFamily="34" charset="0"/>
              <a:buAutoNum type="arabicPeriod"/>
            </a:pPr>
            <a:r>
              <a:rPr lang="es-CO" sz="3600" b="1"/>
              <a:t>Flexibilidad</a:t>
            </a:r>
          </a:p>
          <a:p>
            <a:pPr marL="742950" indent="-742950">
              <a:buFont typeface="Century Gothic" pitchFamily="34" charset="0"/>
              <a:buAutoNum type="arabicPeriod"/>
            </a:pPr>
            <a:r>
              <a:rPr lang="es-CO" sz="3600" b="1"/>
              <a:t>Visión de conjunto </a:t>
            </a:r>
          </a:p>
          <a:p>
            <a:pPr marL="742950" indent="-742950">
              <a:buFont typeface="Century Gothic" pitchFamily="34" charset="0"/>
              <a:buAutoNum type="arabicPeriod"/>
            </a:pPr>
            <a:r>
              <a:rPr lang="es-CO" sz="3600" b="1"/>
              <a:t>Complementariedad. 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2857496"/>
            <a:ext cx="892975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Qué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5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es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el SACES?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pic>
        <p:nvPicPr>
          <p:cNvPr id="38914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6 Rectángulo"/>
          <p:cNvSpPr>
            <a:spLocks noChangeArrowheads="1"/>
          </p:cNvSpPr>
          <p:nvPr/>
        </p:nvSpPr>
        <p:spPr bwMode="auto">
          <a:xfrm>
            <a:off x="428625" y="571500"/>
            <a:ext cx="821531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O" sz="3600" b="1" dirty="0" smtClean="0"/>
              <a:t>Es el Sistema de Aseguramiento de la calidad de la Educación Superior, que cuenta </a:t>
            </a:r>
            <a:r>
              <a:rPr lang="es-CO" sz="3600" b="1" dirty="0" smtClean="0"/>
              <a:t>con </a:t>
            </a:r>
            <a:r>
              <a:rPr lang="es-CO" sz="3600" b="1" dirty="0"/>
              <a:t>mecanismos y procesos de mejoramiento y nuevas metodologías que han sido definidos y consolidados por el </a:t>
            </a:r>
            <a:r>
              <a:rPr lang="es-CO" sz="3600" b="1" dirty="0" err="1"/>
              <a:t>Viceministerio</a:t>
            </a:r>
            <a:r>
              <a:rPr lang="es-CO" sz="3600" b="1" dirty="0"/>
              <a:t> de Educación Superior. El Sistema evalúa a las instituciones de educación superior, sus programas de pregrado y de posgrado y sus estudiantes</a:t>
            </a:r>
            <a:r>
              <a:rPr lang="es-CO" sz="3600" dirty="0"/>
              <a:t>.</a:t>
            </a:r>
            <a:endParaRPr lang="es-CO" sz="36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39938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71406" y="2357430"/>
            <a:ext cx="892975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Quién otorga el registro Calificado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5"/>
          <p:cNvSpPr txBox="1">
            <a:spLocks noChangeArrowheads="1"/>
          </p:cNvSpPr>
          <p:nvPr/>
        </p:nvSpPr>
        <p:spPr bwMode="auto">
          <a:xfrm>
            <a:off x="641350" y="2579688"/>
            <a:ext cx="78454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CO" sz="3600" b="1"/>
              <a:t>El Ministerio de Educación Nacional. </a:t>
            </a:r>
          </a:p>
          <a:p>
            <a:pPr algn="ctr" eaLnBrk="0" hangingPunct="0"/>
            <a:r>
              <a:rPr lang="es-CO" sz="3600" b="1"/>
              <a:t>(MEN</a:t>
            </a:r>
            <a:r>
              <a:rPr lang="en-US" sz="3600" b="1"/>
              <a:t>)</a:t>
            </a:r>
          </a:p>
        </p:txBody>
      </p:sp>
      <p:pic>
        <p:nvPicPr>
          <p:cNvPr id="40962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4250" y="2428868"/>
            <a:ext cx="892975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Cuál es la importancia del Registro Calificado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5"/>
          <p:cNvSpPr txBox="1">
            <a:spLocks noChangeArrowheads="1"/>
          </p:cNvSpPr>
          <p:nvPr/>
        </p:nvSpPr>
        <p:spPr bwMode="auto">
          <a:xfrm>
            <a:off x="714375" y="1446202"/>
            <a:ext cx="79184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CO" sz="3600" b="1" dirty="0" smtClean="0"/>
              <a:t>Es la licencia que le permite el funcionamiento a los programas  de pregrado y posgrado, que ofrecen cada una de las Universidades del país y sin la cual no pueden funcionar dado su carácter obligatorio</a:t>
            </a:r>
            <a:endParaRPr lang="es-CO" sz="3600" b="1" dirty="0"/>
          </a:p>
        </p:txBody>
      </p:sp>
      <p:pic>
        <p:nvPicPr>
          <p:cNvPr id="43010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214250" y="2643182"/>
            <a:ext cx="892975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Qué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es el Registro Calificado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-32" y="2000240"/>
            <a:ext cx="892975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Quiénes evalúan los documentos en primera instancia 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45058" name="6 Rectángulo"/>
          <p:cNvSpPr>
            <a:spLocks noChangeArrowheads="1"/>
          </p:cNvSpPr>
          <p:nvPr/>
        </p:nvSpPr>
        <p:spPr bwMode="auto">
          <a:xfrm>
            <a:off x="142875" y="500063"/>
            <a:ext cx="8786813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O" sz="3600" b="1"/>
              <a:t>El registro calificado de un programa es el reconocimiento hecho por el Ministerio de Educación de que cumple unas ciertas condiciones mínimas de calidad que le permiten a una Institución de Educación Superior ofertar un programa y expresa como los programas académicos deben responder a unos criterios y niveles básicos de calidad. </a:t>
            </a:r>
          </a:p>
        </p:txBody>
      </p:sp>
      <p:pic>
        <p:nvPicPr>
          <p:cNvPr id="45059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2000240"/>
            <a:ext cx="892975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Qué diferencias existe entre las condiciones mínimas de calidad y la acreditación de alta calidad?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pic>
        <p:nvPicPr>
          <p:cNvPr id="47106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7 Rectángulo"/>
          <p:cNvSpPr>
            <a:spLocks noChangeArrowheads="1"/>
          </p:cNvSpPr>
          <p:nvPr/>
        </p:nvSpPr>
        <p:spPr bwMode="auto">
          <a:xfrm>
            <a:off x="285750" y="214313"/>
            <a:ext cx="8501063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O" sz="3600" b="1"/>
              <a:t>La acreditación es voluntaria; el registro calificado es obligatorio. Mientras que las condiciones mínimas de calidad son requisitos previos, y se constituyen en un primer escalón para ofrecer un servicio de calidad, conforme a los intereses sociales, la acreditación se encuentra en el escalón siguiente puesto que supera las condiciones mínimas de calidad y posee una dinámica orientada hacia la excelencia académica. 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48130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142844" y="2643182"/>
            <a:ext cx="892975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Quién evalúa los programas que aspiran a la acreditación de alta calidad</a:t>
            </a:r>
            <a:r>
              <a:rPr lang="en-US" sz="54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pic>
        <p:nvPicPr>
          <p:cNvPr id="49154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6 Rectángulo"/>
          <p:cNvSpPr>
            <a:spLocks noChangeArrowheads="1"/>
          </p:cNvSpPr>
          <p:nvPr/>
        </p:nvSpPr>
        <p:spPr bwMode="auto">
          <a:xfrm>
            <a:off x="2071688" y="2428875"/>
            <a:ext cx="52149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3600" b="1"/>
              <a:t>El CNA</a:t>
            </a:r>
          </a:p>
          <a:p>
            <a:pPr algn="ctr"/>
            <a:r>
              <a:rPr lang="es-CO" sz="3600" b="1"/>
              <a:t>Consejo Nacional de Acreditación. 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2643182"/>
            <a:ext cx="892975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Cuáles son los factores que se autoevalúan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pic>
        <p:nvPicPr>
          <p:cNvPr id="51202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6 Rectángulo"/>
          <p:cNvSpPr>
            <a:spLocks noChangeArrowheads="1"/>
          </p:cNvSpPr>
          <p:nvPr/>
        </p:nvSpPr>
        <p:spPr bwMode="auto">
          <a:xfrm>
            <a:off x="357188" y="1143000"/>
            <a:ext cx="8572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CO" sz="3600" b="1"/>
              <a:t>Misión y Proyecto Institucional.</a:t>
            </a:r>
          </a:p>
          <a:p>
            <a:pPr algn="just">
              <a:buFont typeface="Arial" charset="0"/>
              <a:buChar char="•"/>
            </a:pPr>
            <a:r>
              <a:rPr lang="es-CO" sz="3600" b="1"/>
              <a:t>Estudiantes.</a:t>
            </a:r>
          </a:p>
          <a:p>
            <a:pPr algn="just">
              <a:buFont typeface="Arial" charset="0"/>
              <a:buChar char="•"/>
            </a:pPr>
            <a:r>
              <a:rPr lang="es-CO" sz="3600" b="1"/>
              <a:t>Profesores.</a:t>
            </a:r>
          </a:p>
          <a:p>
            <a:pPr algn="just">
              <a:buFont typeface="Arial" charset="0"/>
              <a:buChar char="•"/>
            </a:pPr>
            <a:r>
              <a:rPr lang="es-CO" sz="3600" b="1"/>
              <a:t>Procesos académicos.</a:t>
            </a:r>
          </a:p>
          <a:p>
            <a:pPr algn="just">
              <a:buFont typeface="Arial" charset="0"/>
              <a:buChar char="•"/>
            </a:pPr>
            <a:r>
              <a:rPr lang="es-CO" sz="3600" b="1"/>
              <a:t>Bienestar Institucional.</a:t>
            </a:r>
          </a:p>
          <a:p>
            <a:pPr algn="just">
              <a:buFont typeface="Arial" charset="0"/>
              <a:buChar char="•"/>
            </a:pPr>
            <a:r>
              <a:rPr lang="es-CO" sz="3600" b="1"/>
              <a:t>Organización, Administración y Gestión.</a:t>
            </a:r>
          </a:p>
          <a:p>
            <a:pPr algn="just">
              <a:buFont typeface="Arial" charset="0"/>
              <a:buChar char="•"/>
            </a:pPr>
            <a:r>
              <a:rPr lang="es-CO" sz="3600" b="1"/>
              <a:t>Egresados e impacto con el medio.</a:t>
            </a:r>
          </a:p>
          <a:p>
            <a:pPr algn="just">
              <a:buFont typeface="Arial" charset="0"/>
              <a:buChar char="•"/>
            </a:pPr>
            <a:r>
              <a:rPr lang="es-CO" sz="3600" b="1"/>
              <a:t>Recursos físicos y financieros .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52226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214250" y="2786058"/>
            <a:ext cx="892975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Qué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NO 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es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Acreditación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2"/>
          <p:cNvSpPr txBox="1">
            <a:spLocks noChangeArrowheads="1"/>
          </p:cNvSpPr>
          <p:nvPr/>
        </p:nvSpPr>
        <p:spPr bwMode="auto">
          <a:xfrm>
            <a:off x="1524000" y="281940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pic>
        <p:nvPicPr>
          <p:cNvPr id="53250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6 Rectángulo"/>
          <p:cNvSpPr>
            <a:spLocks noChangeArrowheads="1"/>
          </p:cNvSpPr>
          <p:nvPr/>
        </p:nvSpPr>
        <p:spPr bwMode="auto">
          <a:xfrm>
            <a:off x="357188" y="500063"/>
            <a:ext cx="85725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CO" sz="3600" b="1"/>
              <a:t>No es inspección y vigilancia. </a:t>
            </a:r>
          </a:p>
          <a:p>
            <a:pPr algn="just">
              <a:buFont typeface="Arial" charset="0"/>
              <a:buChar char="•"/>
            </a:pPr>
            <a:r>
              <a:rPr lang="es-CO" sz="3600" b="1"/>
              <a:t>No persigue la homogeneidad de las instituciones o  proyectos. </a:t>
            </a:r>
          </a:p>
          <a:p>
            <a:pPr algn="just">
              <a:buFont typeface="Arial" charset="0"/>
              <a:buChar char="•"/>
            </a:pPr>
            <a:r>
              <a:rPr lang="es-CO" sz="3600" b="1"/>
              <a:t>No es un mecanismo para la autorización de programas ni  para  la  jerarquización  de  los Mismos.</a:t>
            </a:r>
          </a:p>
          <a:p>
            <a:pPr algn="just">
              <a:buFont typeface="Arial" charset="0"/>
              <a:buChar char="•"/>
            </a:pPr>
            <a:r>
              <a:rPr lang="es-CO" sz="3600" b="1"/>
              <a:t>No tiene como finalidad la homogenización de programas.  </a:t>
            </a:r>
          </a:p>
          <a:p>
            <a:pPr algn="just">
              <a:buFont typeface="Arial" charset="0"/>
              <a:buChar char="•"/>
            </a:pPr>
            <a:r>
              <a:rPr lang="es-CO" sz="3600" b="1"/>
              <a:t> No tiene relación con la convalidación de títulos.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-214345" y="2967335"/>
            <a:ext cx="892975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Qué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es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Acreditación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s-MX"/>
          </a:p>
        </p:txBody>
      </p:sp>
      <p:pic>
        <p:nvPicPr>
          <p:cNvPr id="18434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286000" y="2562225"/>
            <a:ext cx="47863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s-ES" sz="3600" b="1"/>
              <a:t>El consejo Curricular .</a:t>
            </a:r>
            <a:endParaRPr lang="es-MX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55298" name="Text Box 7"/>
          <p:cNvSpPr txBox="1">
            <a:spLocks noChangeArrowheads="1"/>
          </p:cNvSpPr>
          <p:nvPr/>
        </p:nvSpPr>
        <p:spPr bwMode="auto">
          <a:xfrm>
            <a:off x="142875" y="285750"/>
            <a:ext cx="8786813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CO" sz="3600" b="1"/>
              <a:t> </a:t>
            </a:r>
            <a:endParaRPr lang="es-CO" sz="3600"/>
          </a:p>
          <a:p>
            <a:pPr algn="just"/>
            <a:endParaRPr lang="es-CO" sz="3600"/>
          </a:p>
          <a:p>
            <a:pPr algn="just"/>
            <a:r>
              <a:rPr lang="es-CO" sz="3600" b="1"/>
              <a:t>Es una herramienta que permite rendir cuentas de la Universidad  a la sociedad,  país, estado y a la comunidad universitaria. Permite reafirmar la función de la universidad como ente formador de ciudadanos que deja un legado a través de los aportes académicos..</a:t>
            </a:r>
            <a:endParaRPr lang="es-CO" sz="3600"/>
          </a:p>
        </p:txBody>
      </p:sp>
      <p:pic>
        <p:nvPicPr>
          <p:cNvPr id="55299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pic>
        <p:nvPicPr>
          <p:cNvPr id="56322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0" y="2571744"/>
            <a:ext cx="892975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Cuáles son los tipos de acreditación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pic>
        <p:nvPicPr>
          <p:cNvPr id="57346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1071563" y="1568450"/>
            <a:ext cx="67865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42950" indent="-742950" algn="just" eaLnBrk="0" hangingPunct="0">
              <a:buFont typeface="Century Gothic" pitchFamily="34" charset="0"/>
              <a:buAutoNum type="arabicPeriod"/>
            </a:pPr>
            <a:r>
              <a:rPr lang="es-CO" sz="3600" b="1"/>
              <a:t>La acreditación voluntaria. </a:t>
            </a:r>
          </a:p>
          <a:p>
            <a:pPr marL="742950" indent="-742950" algn="just" eaLnBrk="0" hangingPunct="0">
              <a:buFont typeface="Century Gothic" pitchFamily="34" charset="0"/>
              <a:buAutoNum type="arabicPeriod"/>
            </a:pPr>
            <a:r>
              <a:rPr lang="es-CO" sz="3600" b="1"/>
              <a:t>La  acreditación obligatoria. </a:t>
            </a:r>
          </a:p>
          <a:p>
            <a:pPr marL="742950" indent="-742950" algn="just" eaLnBrk="0" hangingPunct="0">
              <a:buFont typeface="Century Gothic" pitchFamily="34" charset="0"/>
              <a:buAutoNum type="arabicPeriod"/>
            </a:pPr>
            <a:r>
              <a:rPr lang="es-CO" sz="3600" b="1"/>
              <a:t>La  acreditación voluntaria  de calidad.</a:t>
            </a:r>
          </a:p>
          <a:p>
            <a:pPr marL="742950" indent="-742950" algn="just" eaLnBrk="0" hangingPunct="0">
              <a:buFont typeface="Century Gothic" pitchFamily="34" charset="0"/>
              <a:buAutoNum type="arabicPeriod"/>
            </a:pPr>
            <a:r>
              <a:rPr lang="es-CO" sz="3600" b="1"/>
              <a:t>La acreditación previa.</a:t>
            </a:r>
          </a:p>
          <a:p>
            <a:pPr marL="742950" indent="-742950" algn="just" eaLnBrk="0" hangingPunct="0">
              <a:buFont typeface="Century Gothic" pitchFamily="34" charset="0"/>
              <a:buAutoNum type="arabicPeriod"/>
            </a:pPr>
            <a:r>
              <a:rPr lang="es-CO" sz="3600" b="1"/>
              <a:t>La acreditación instituciona</a:t>
            </a:r>
            <a:r>
              <a:rPr lang="es-CO" sz="3600"/>
              <a:t>l.</a:t>
            </a:r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357298"/>
            <a:ext cx="892975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¿Qué documento se debe revisar para la elaboración de los planes de mejoramiento?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4800" b="1">
              <a:solidFill>
                <a:schemeClr val="bg1"/>
              </a:solidFill>
            </a:endParaRPr>
          </a:p>
        </p:txBody>
      </p:sp>
      <p:pic>
        <p:nvPicPr>
          <p:cNvPr id="59394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4 Rectángulo"/>
          <p:cNvSpPr>
            <a:spLocks noChangeArrowheads="1"/>
          </p:cNvSpPr>
          <p:nvPr/>
        </p:nvSpPr>
        <p:spPr bwMode="auto">
          <a:xfrm>
            <a:off x="1357313" y="2428875"/>
            <a:ext cx="6572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/>
              <a:t>El informe de autoevaluación e informe pares académicos</a:t>
            </a:r>
            <a:endParaRPr lang="es-CO" sz="3600" b="1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60418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0" y="1928802"/>
            <a:ext cx="892975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¿Cuál es la Misión de la Facultad ?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61442" name="Text Box 5"/>
          <p:cNvSpPr txBox="1">
            <a:spLocks noChangeArrowheads="1"/>
          </p:cNvSpPr>
          <p:nvPr/>
        </p:nvSpPr>
        <p:spPr bwMode="auto">
          <a:xfrm>
            <a:off x="285750" y="1285875"/>
            <a:ext cx="8215313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s-CO" sz="3600" b="1"/>
              <a:t>Formar integralmente ciudadanos y ciudadanas que como profesionales de la docencia y de la investigación pueden contribuir en la búsqueda y construcción de nuevas significaciones y valoraciones para la transformación de los sujetos y colectividades de la nación colombiana  </a:t>
            </a:r>
          </a:p>
        </p:txBody>
      </p:sp>
      <p:pic>
        <p:nvPicPr>
          <p:cNvPr id="61443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62466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0" y="1857364"/>
            <a:ext cx="892975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¿Cuál es la Visión de la Facultad?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63490" name="Text Box 5"/>
          <p:cNvSpPr txBox="1">
            <a:spLocks noChangeArrowheads="1"/>
          </p:cNvSpPr>
          <p:nvPr/>
        </p:nvSpPr>
        <p:spPr bwMode="auto">
          <a:xfrm>
            <a:off x="0" y="357188"/>
            <a:ext cx="892968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s-CO" sz="3600" b="1"/>
              <a:t>Consecuentes con su misión, tanto la Universidad Distrital, como la Facultad de Ciencias y Educación, centra su VISIÓN, en el compromiso  de la Institución con las necesidades del Distrito Capital, en cuanto a los factores de desarrollo cultural, destacando, en consecuencia, el interés porque la Universidad y la Facultad generen procesos formativos para un desempeño profesional en la sociedad</a:t>
            </a:r>
          </a:p>
        </p:txBody>
      </p:sp>
      <p:pic>
        <p:nvPicPr>
          <p:cNvPr id="63491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64514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0" y="2357430"/>
            <a:ext cx="892975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Qué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son los planes de mejoramiento</a:t>
            </a: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19458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0" y="1357298"/>
            <a:ext cx="892975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Como se denomina el formato diseñado para la revisión y análisis de los documentos de Registro Calificado?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65538" name="5 Rectángulo"/>
          <p:cNvSpPr>
            <a:spLocks noChangeArrowheads="1"/>
          </p:cNvSpPr>
          <p:nvPr/>
        </p:nvSpPr>
        <p:spPr bwMode="auto">
          <a:xfrm>
            <a:off x="500063" y="1071563"/>
            <a:ext cx="82153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600" b="1"/>
              <a:t>Los planes de mejoramiento son oportunidad de trazar la carta de navegación por parte de los Proyectos Curriculares, para definir las acciones de corto, mediano y largo plazo que les permitan mantener sus fortalezas y superar las debilidades identificadas con los resultados de autoevaluación</a:t>
            </a:r>
            <a:endParaRPr lang="es-CO" sz="3600" b="1"/>
          </a:p>
        </p:txBody>
      </p:sp>
      <p:pic>
        <p:nvPicPr>
          <p:cNvPr id="65539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66562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0" y="1928802"/>
            <a:ext cx="892975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¿Cuál es la Misión de la Universidad ?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67586" name="Text Box 5"/>
          <p:cNvSpPr txBox="1">
            <a:spLocks noChangeArrowheads="1"/>
          </p:cNvSpPr>
          <p:nvPr/>
        </p:nvSpPr>
        <p:spPr bwMode="auto">
          <a:xfrm>
            <a:off x="357188" y="784225"/>
            <a:ext cx="8429625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s-CO" sz="3000" b="1"/>
              <a:t>La misión de la Universidad Distrital “Francisco José de Caldas” es la democratización del acceso al conocimiento para garantizar, a nombre de la sociedad y con participación de Estado, el derecho social a una Educación Superior con criterio de excelencia, equidad y competitividad mediante la generación y difusión de saberes y conocimientos con autonomía y vocación hacia el desarrollo sociocultural para contribuir fundamentalmente al progreso de la Ciudad – Región de Bogotá y el país</a:t>
            </a:r>
            <a:endParaRPr lang="en-US" sz="3000" b="1"/>
          </a:p>
        </p:txBody>
      </p:sp>
      <p:pic>
        <p:nvPicPr>
          <p:cNvPr id="67587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s-MX"/>
          </a:p>
        </p:txBody>
      </p:sp>
      <p:pic>
        <p:nvPicPr>
          <p:cNvPr id="20483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4 Rectángulo"/>
          <p:cNvSpPr>
            <a:spLocks noChangeArrowheads="1"/>
          </p:cNvSpPr>
          <p:nvPr/>
        </p:nvSpPr>
        <p:spPr bwMode="auto">
          <a:xfrm>
            <a:off x="2000250" y="2786063"/>
            <a:ext cx="5857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/>
              <a:t>Instructivo de verificación de condiciones del  proyecto Curricular </a:t>
            </a:r>
            <a:endParaRPr lang="es-CO" sz="3600" b="1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1928802"/>
            <a:ext cx="892975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¿Cuál es la Visión de la Universidad ?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pic>
        <p:nvPicPr>
          <p:cNvPr id="22530" name="Picture 5" descr="F:\logos\ACREDIT. COLOR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363" y="5929313"/>
            <a:ext cx="243363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3 Rectángulo"/>
          <p:cNvSpPr>
            <a:spLocks noChangeArrowheads="1"/>
          </p:cNvSpPr>
          <p:nvPr/>
        </p:nvSpPr>
        <p:spPr bwMode="auto">
          <a:xfrm>
            <a:off x="500063" y="357188"/>
            <a:ext cx="82867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O" sz="3000" b="1"/>
              <a:t>La Universidad Distrital “Francisco José de Caldas”, en su condición de Universidad autónoma y estatal del Distrito Capital, será reconocida nacional e internacionalmente por su excelencia en la construcción de saberes, conocimientos e investigación de alto impacto para la solución de los problemas del desarrollo humano y transformación sociocultural, mediante el fortalecimiento y la articulación dinámica, propositiva y pertinente de sus funciones universitarias en el marco de una gestión participativa, transparente y competitiva. 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MX" sz="3600">
              <a:solidFill>
                <a:schemeClr val="bg1"/>
              </a:solidFill>
            </a:endParaRPr>
          </a:p>
        </p:txBody>
      </p:sp>
      <p:sp>
        <p:nvSpPr>
          <p:cNvPr id="23554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214250" y="1928802"/>
            <a:ext cx="892975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¿</a:t>
            </a:r>
            <a:r>
              <a:rPr lang="es-CO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Cómo entiende la evaluación la Universidad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 </a:t>
            </a:r>
            <a:endParaRPr lang="es-CO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987</TotalTime>
  <Words>1061</Words>
  <Application>Microsoft Office PowerPoint</Application>
  <PresentationFormat>Presentación en pantalla (4:3)</PresentationFormat>
  <Paragraphs>112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3" baseType="lpstr">
      <vt:lpstr>Brío</vt:lpstr>
      <vt:lpstr>SABE SABELOTODO….!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</vt:vector>
  </TitlesOfParts>
  <Company>Hardin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Eleanor M. Savko</dc:creator>
  <cp:lastModifiedBy>Monitores</cp:lastModifiedBy>
  <cp:revision>114</cp:revision>
  <dcterms:created xsi:type="dcterms:W3CDTF">1998-08-19T17:45:48Z</dcterms:created>
  <dcterms:modified xsi:type="dcterms:W3CDTF">2011-11-03T19:00:13Z</dcterms:modified>
</cp:coreProperties>
</file>